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y="6858000" cx="12192000"/>
  <p:notesSz cx="6858000" cy="9144000"/>
  <p:embeddedFontLst>
    <p:embeddedFont>
      <p:font typeface="Century Gothic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font" Target="fonts/CenturyGothic-regular.fntdata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font" Target="fonts/CenturyGothic-italic.fntdata"/><Relationship Id="rId14" Type="http://schemas.openxmlformats.org/officeDocument/2006/relationships/slide" Target="slides/slide10.xml"/><Relationship Id="rId36" Type="http://schemas.openxmlformats.org/officeDocument/2006/relationships/font" Target="fonts/CenturyGothic-bold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38" Type="http://schemas.openxmlformats.org/officeDocument/2006/relationships/font" Target="fonts/CenturyGothic-bold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2" name="Shape 17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8" name="Shape 17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4" name="Shape 18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0" name="Shape 19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6" name="Shape 19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2" name="Shape 20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9" name="Shape 20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5" name="Shape 21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1" name="Shape 22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8" name="Shape 22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5" name="Shape 23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1" name="Shape 24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7" name="Shape 24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3" name="Shape 25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9" name="Shape 25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5" name="Shape 26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1" name="Shape 27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8" name="Shape 27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6" name="Shape 28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2" name="Shape 29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8" name="Shape 29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0" y="-3175"/>
            <a:ext cx="12192000" cy="5203824"/>
          </a:xfrm>
          <a:custGeom>
            <a:pathLst>
              <a:path extrusionOk="0" h="120000" w="120000">
                <a:moveTo>
                  <a:pt x="120000" y="0"/>
                </a:moveTo>
                <a:lnTo>
                  <a:pt x="0" y="0"/>
                </a:lnTo>
                <a:lnTo>
                  <a:pt x="0" y="113117"/>
                </a:lnTo>
                <a:lnTo>
                  <a:pt x="19645" y="113117"/>
                </a:lnTo>
                <a:lnTo>
                  <a:pt x="23395" y="119707"/>
                </a:lnTo>
                <a:lnTo>
                  <a:pt x="23395" y="119707"/>
                </a:lnTo>
                <a:lnTo>
                  <a:pt x="23479" y="119780"/>
                </a:lnTo>
                <a:lnTo>
                  <a:pt x="23604" y="119890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890"/>
                </a:lnTo>
                <a:lnTo>
                  <a:pt x="24187" y="119780"/>
                </a:lnTo>
                <a:lnTo>
                  <a:pt x="24270" y="119707"/>
                </a:lnTo>
                <a:lnTo>
                  <a:pt x="28020" y="113117"/>
                </a:lnTo>
                <a:lnTo>
                  <a:pt x="120000" y="113117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" name="Shape 13"/>
          <p:cNvSpPr txBox="1"/>
          <p:nvPr>
            <p:ph type="ctrTitle"/>
          </p:nvPr>
        </p:nvSpPr>
        <p:spPr>
          <a:xfrm>
            <a:off x="810000" y="1449146"/>
            <a:ext cx="10571999" cy="29710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54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810000" y="5280846"/>
            <a:ext cx="10571999" cy="43497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ctr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ctr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ctr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ctr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ctr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ctr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ctr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ctr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s-ES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anoramic Picture with Caption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810000" y="4800600"/>
            <a:ext cx="10561418" cy="566737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0" i="0" sz="24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7" name="Shape 77"/>
          <p:cNvSpPr/>
          <p:nvPr>
            <p:ph idx="2" type="pic"/>
          </p:nvPr>
        </p:nvSpPr>
        <p:spPr>
          <a:xfrm>
            <a:off x="0" y="0"/>
            <a:ext cx="12192000" cy="4800600"/>
          </a:xfrm>
          <a:prstGeom prst="rect">
            <a:avLst/>
          </a:prstGeom>
          <a:noFill/>
          <a:ln cap="rnd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810000" y="5367337"/>
            <a:ext cx="10561418" cy="4937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2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Quote with Caption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631697" y="1081455"/>
            <a:ext cx="6332415" cy="3239187"/>
          </a:xfrm>
          <a:custGeom>
            <a:pathLst>
              <a:path extrusionOk="0" h="120000" w="120000">
                <a:moveTo>
                  <a:pt x="118439" y="0"/>
                </a:moveTo>
                <a:lnTo>
                  <a:pt x="1560" y="0"/>
                </a:lnTo>
                <a:lnTo>
                  <a:pt x="1560" y="0"/>
                </a:lnTo>
                <a:lnTo>
                  <a:pt x="1205" y="0"/>
                </a:lnTo>
                <a:lnTo>
                  <a:pt x="921" y="207"/>
                </a:lnTo>
                <a:lnTo>
                  <a:pt x="709" y="415"/>
                </a:lnTo>
                <a:lnTo>
                  <a:pt x="425" y="623"/>
                </a:lnTo>
                <a:lnTo>
                  <a:pt x="283" y="1039"/>
                </a:lnTo>
                <a:lnTo>
                  <a:pt x="141" y="1351"/>
                </a:lnTo>
                <a:lnTo>
                  <a:pt x="0" y="1767"/>
                </a:lnTo>
                <a:lnTo>
                  <a:pt x="0" y="2287"/>
                </a:lnTo>
                <a:lnTo>
                  <a:pt x="0" y="107937"/>
                </a:lnTo>
                <a:lnTo>
                  <a:pt x="0" y="107937"/>
                </a:lnTo>
                <a:lnTo>
                  <a:pt x="0" y="108457"/>
                </a:lnTo>
                <a:lnTo>
                  <a:pt x="141" y="108873"/>
                </a:lnTo>
                <a:lnTo>
                  <a:pt x="283" y="109185"/>
                </a:lnTo>
                <a:lnTo>
                  <a:pt x="425" y="109601"/>
                </a:lnTo>
                <a:lnTo>
                  <a:pt x="709" y="109809"/>
                </a:lnTo>
                <a:lnTo>
                  <a:pt x="921" y="110017"/>
                </a:lnTo>
                <a:lnTo>
                  <a:pt x="1205" y="110225"/>
                </a:lnTo>
                <a:lnTo>
                  <a:pt x="1560" y="110225"/>
                </a:lnTo>
                <a:lnTo>
                  <a:pt x="16808" y="110225"/>
                </a:lnTo>
                <a:lnTo>
                  <a:pt x="23049" y="119376"/>
                </a:lnTo>
                <a:lnTo>
                  <a:pt x="23049" y="119376"/>
                </a:lnTo>
                <a:lnTo>
                  <a:pt x="23262" y="119584"/>
                </a:lnTo>
                <a:lnTo>
                  <a:pt x="23546" y="119792"/>
                </a:lnTo>
                <a:lnTo>
                  <a:pt x="23829" y="120000"/>
                </a:lnTo>
                <a:lnTo>
                  <a:pt x="24113" y="120000"/>
                </a:lnTo>
                <a:lnTo>
                  <a:pt x="24397" y="120000"/>
                </a:lnTo>
                <a:lnTo>
                  <a:pt x="24680" y="119792"/>
                </a:lnTo>
                <a:lnTo>
                  <a:pt x="24964" y="119584"/>
                </a:lnTo>
                <a:lnTo>
                  <a:pt x="25177" y="119376"/>
                </a:lnTo>
                <a:lnTo>
                  <a:pt x="31418" y="110225"/>
                </a:lnTo>
                <a:lnTo>
                  <a:pt x="118439" y="110225"/>
                </a:lnTo>
                <a:lnTo>
                  <a:pt x="118439" y="110225"/>
                </a:lnTo>
                <a:lnTo>
                  <a:pt x="118794" y="110225"/>
                </a:lnTo>
                <a:lnTo>
                  <a:pt x="119078" y="110017"/>
                </a:lnTo>
                <a:lnTo>
                  <a:pt x="119290" y="109809"/>
                </a:lnTo>
                <a:lnTo>
                  <a:pt x="119574" y="109601"/>
                </a:lnTo>
                <a:lnTo>
                  <a:pt x="119716" y="109185"/>
                </a:lnTo>
                <a:lnTo>
                  <a:pt x="119858" y="108873"/>
                </a:lnTo>
                <a:lnTo>
                  <a:pt x="120000" y="108457"/>
                </a:lnTo>
                <a:lnTo>
                  <a:pt x="120000" y="107937"/>
                </a:lnTo>
                <a:lnTo>
                  <a:pt x="120000" y="2287"/>
                </a:lnTo>
                <a:lnTo>
                  <a:pt x="120000" y="2287"/>
                </a:lnTo>
                <a:lnTo>
                  <a:pt x="120000" y="1767"/>
                </a:lnTo>
                <a:lnTo>
                  <a:pt x="119858" y="1351"/>
                </a:lnTo>
                <a:lnTo>
                  <a:pt x="119716" y="1039"/>
                </a:lnTo>
                <a:lnTo>
                  <a:pt x="119574" y="623"/>
                </a:lnTo>
                <a:lnTo>
                  <a:pt x="119290" y="415"/>
                </a:lnTo>
                <a:lnTo>
                  <a:pt x="119078" y="207"/>
                </a:lnTo>
                <a:lnTo>
                  <a:pt x="118794" y="0"/>
                </a:lnTo>
                <a:lnTo>
                  <a:pt x="118439" y="0"/>
                </a:lnTo>
                <a:lnTo>
                  <a:pt x="118439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4" name="Shape 84"/>
          <p:cNvSpPr txBox="1"/>
          <p:nvPr>
            <p:ph type="title"/>
          </p:nvPr>
        </p:nvSpPr>
        <p:spPr>
          <a:xfrm>
            <a:off x="850984" y="1238501"/>
            <a:ext cx="5893839" cy="26459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2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853190" y="4443680"/>
            <a:ext cx="5891635" cy="71324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2" type="body"/>
          </p:nvPr>
        </p:nvSpPr>
        <p:spPr>
          <a:xfrm>
            <a:off x="7574642" y="1081455"/>
            <a:ext cx="3810001" cy="40754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Name Card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/>
        </p:nvSpPr>
        <p:spPr>
          <a:xfrm>
            <a:off x="1140883" y="2286584"/>
            <a:ext cx="4895115" cy="2503971"/>
          </a:xfrm>
          <a:custGeom>
            <a:pathLst>
              <a:path extrusionOk="0" h="120000" w="120000">
                <a:moveTo>
                  <a:pt x="118439" y="0"/>
                </a:moveTo>
                <a:lnTo>
                  <a:pt x="1560" y="0"/>
                </a:lnTo>
                <a:lnTo>
                  <a:pt x="1560" y="0"/>
                </a:lnTo>
                <a:lnTo>
                  <a:pt x="1205" y="0"/>
                </a:lnTo>
                <a:lnTo>
                  <a:pt x="921" y="207"/>
                </a:lnTo>
                <a:lnTo>
                  <a:pt x="709" y="415"/>
                </a:lnTo>
                <a:lnTo>
                  <a:pt x="425" y="623"/>
                </a:lnTo>
                <a:lnTo>
                  <a:pt x="283" y="1039"/>
                </a:lnTo>
                <a:lnTo>
                  <a:pt x="141" y="1351"/>
                </a:lnTo>
                <a:lnTo>
                  <a:pt x="0" y="1767"/>
                </a:lnTo>
                <a:lnTo>
                  <a:pt x="0" y="2287"/>
                </a:lnTo>
                <a:lnTo>
                  <a:pt x="0" y="107937"/>
                </a:lnTo>
                <a:lnTo>
                  <a:pt x="0" y="107937"/>
                </a:lnTo>
                <a:lnTo>
                  <a:pt x="0" y="108457"/>
                </a:lnTo>
                <a:lnTo>
                  <a:pt x="141" y="108873"/>
                </a:lnTo>
                <a:lnTo>
                  <a:pt x="283" y="109185"/>
                </a:lnTo>
                <a:lnTo>
                  <a:pt x="425" y="109601"/>
                </a:lnTo>
                <a:lnTo>
                  <a:pt x="709" y="109809"/>
                </a:lnTo>
                <a:lnTo>
                  <a:pt x="921" y="110017"/>
                </a:lnTo>
                <a:lnTo>
                  <a:pt x="1205" y="110225"/>
                </a:lnTo>
                <a:lnTo>
                  <a:pt x="1560" y="110225"/>
                </a:lnTo>
                <a:lnTo>
                  <a:pt x="16808" y="110225"/>
                </a:lnTo>
                <a:lnTo>
                  <a:pt x="23049" y="119376"/>
                </a:lnTo>
                <a:lnTo>
                  <a:pt x="23049" y="119376"/>
                </a:lnTo>
                <a:lnTo>
                  <a:pt x="23262" y="119584"/>
                </a:lnTo>
                <a:lnTo>
                  <a:pt x="23546" y="119792"/>
                </a:lnTo>
                <a:lnTo>
                  <a:pt x="23829" y="120000"/>
                </a:lnTo>
                <a:lnTo>
                  <a:pt x="24113" y="120000"/>
                </a:lnTo>
                <a:lnTo>
                  <a:pt x="24397" y="120000"/>
                </a:lnTo>
                <a:lnTo>
                  <a:pt x="24680" y="119792"/>
                </a:lnTo>
                <a:lnTo>
                  <a:pt x="24964" y="119584"/>
                </a:lnTo>
                <a:lnTo>
                  <a:pt x="25177" y="119376"/>
                </a:lnTo>
                <a:lnTo>
                  <a:pt x="31418" y="110225"/>
                </a:lnTo>
                <a:lnTo>
                  <a:pt x="118439" y="110225"/>
                </a:lnTo>
                <a:lnTo>
                  <a:pt x="118439" y="110225"/>
                </a:lnTo>
                <a:lnTo>
                  <a:pt x="118794" y="110225"/>
                </a:lnTo>
                <a:lnTo>
                  <a:pt x="119078" y="110017"/>
                </a:lnTo>
                <a:lnTo>
                  <a:pt x="119290" y="109809"/>
                </a:lnTo>
                <a:lnTo>
                  <a:pt x="119574" y="109601"/>
                </a:lnTo>
                <a:lnTo>
                  <a:pt x="119716" y="109185"/>
                </a:lnTo>
                <a:lnTo>
                  <a:pt x="119858" y="108873"/>
                </a:lnTo>
                <a:lnTo>
                  <a:pt x="120000" y="108457"/>
                </a:lnTo>
                <a:lnTo>
                  <a:pt x="120000" y="107937"/>
                </a:lnTo>
                <a:lnTo>
                  <a:pt x="120000" y="2287"/>
                </a:lnTo>
                <a:lnTo>
                  <a:pt x="120000" y="2287"/>
                </a:lnTo>
                <a:lnTo>
                  <a:pt x="120000" y="1767"/>
                </a:lnTo>
                <a:lnTo>
                  <a:pt x="119858" y="1351"/>
                </a:lnTo>
                <a:lnTo>
                  <a:pt x="119716" y="1039"/>
                </a:lnTo>
                <a:lnTo>
                  <a:pt x="119574" y="623"/>
                </a:lnTo>
                <a:lnTo>
                  <a:pt x="119290" y="415"/>
                </a:lnTo>
                <a:lnTo>
                  <a:pt x="119078" y="207"/>
                </a:lnTo>
                <a:lnTo>
                  <a:pt x="118794" y="0"/>
                </a:lnTo>
                <a:lnTo>
                  <a:pt x="118439" y="0"/>
                </a:lnTo>
                <a:lnTo>
                  <a:pt x="118439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2" name="Shape 92"/>
          <p:cNvSpPr txBox="1"/>
          <p:nvPr>
            <p:ph type="title"/>
          </p:nvPr>
        </p:nvSpPr>
        <p:spPr>
          <a:xfrm>
            <a:off x="1357088" y="2435957"/>
            <a:ext cx="4382521" cy="2007789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32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6156000" y="2286000"/>
            <a:ext cx="4880300" cy="229552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5" name="Shape 95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6" name="Shape 96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/>
        </p:nvSpPr>
        <p:spPr>
          <a:xfrm>
            <a:off x="0" y="0"/>
            <a:ext cx="12192000" cy="2185988"/>
          </a:xfrm>
          <a:custGeom>
            <a:pathLst>
              <a:path extrusionOk="0" h="120000" w="12000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 rot="5400000">
            <a:off x="4254444" y="-1260043"/>
            <a:ext cx="3674397" cy="10563285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1" name="Shape 101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7669650" y="446089"/>
            <a:ext cx="4522348" cy="5414961"/>
          </a:xfrm>
          <a:custGeom>
            <a:pathLst>
              <a:path extrusionOk="0" h="120000" w="120000">
                <a:moveTo>
                  <a:pt x="7627" y="0"/>
                </a:moveTo>
                <a:lnTo>
                  <a:pt x="7627" y="33250"/>
                </a:lnTo>
                <a:lnTo>
                  <a:pt x="333" y="38111"/>
                </a:lnTo>
                <a:lnTo>
                  <a:pt x="333" y="38111"/>
                </a:lnTo>
                <a:lnTo>
                  <a:pt x="250" y="38222"/>
                </a:lnTo>
                <a:lnTo>
                  <a:pt x="125" y="38388"/>
                </a:lnTo>
                <a:lnTo>
                  <a:pt x="0" y="38527"/>
                </a:lnTo>
                <a:lnTo>
                  <a:pt x="0" y="38694"/>
                </a:lnTo>
                <a:lnTo>
                  <a:pt x="0" y="38861"/>
                </a:lnTo>
                <a:lnTo>
                  <a:pt x="125" y="39000"/>
                </a:lnTo>
                <a:lnTo>
                  <a:pt x="250" y="39166"/>
                </a:lnTo>
                <a:lnTo>
                  <a:pt x="333" y="39277"/>
                </a:lnTo>
                <a:lnTo>
                  <a:pt x="7627" y="44138"/>
                </a:lnTo>
                <a:lnTo>
                  <a:pt x="7627" y="120000"/>
                </a:lnTo>
                <a:lnTo>
                  <a:pt x="119999" y="120000"/>
                </a:lnTo>
                <a:lnTo>
                  <a:pt x="119999" y="0"/>
                </a:lnTo>
                <a:lnTo>
                  <a:pt x="7627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6" name="Shape 106"/>
          <p:cNvSpPr txBox="1"/>
          <p:nvPr>
            <p:ph type="title"/>
          </p:nvPr>
        </p:nvSpPr>
        <p:spPr>
          <a:xfrm rot="5400000">
            <a:off x="6863536" y="1906174"/>
            <a:ext cx="5134798" cy="249479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 rot="5400000">
            <a:off x="1408289" y="-152200"/>
            <a:ext cx="5414961" cy="661154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8" name="Shape 108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9" name="Shape 109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0"/>
            <a:ext cx="12192000" cy="2185988"/>
          </a:xfrm>
          <a:custGeom>
            <a:pathLst>
              <a:path extrusionOk="0" h="120000" w="12000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" name="Shape 20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s-ES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0" y="0"/>
            <a:ext cx="12192000" cy="5203824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13117"/>
                </a:lnTo>
                <a:lnTo>
                  <a:pt x="100354" y="113117"/>
                </a:lnTo>
                <a:lnTo>
                  <a:pt x="96604" y="119707"/>
                </a:lnTo>
                <a:lnTo>
                  <a:pt x="96604" y="119707"/>
                </a:lnTo>
                <a:lnTo>
                  <a:pt x="96520" y="119780"/>
                </a:lnTo>
                <a:lnTo>
                  <a:pt x="96395" y="119890"/>
                </a:lnTo>
                <a:lnTo>
                  <a:pt x="96270" y="120000"/>
                </a:lnTo>
                <a:lnTo>
                  <a:pt x="96166" y="120000"/>
                </a:lnTo>
                <a:lnTo>
                  <a:pt x="96041" y="120000"/>
                </a:lnTo>
                <a:lnTo>
                  <a:pt x="95937" y="119890"/>
                </a:lnTo>
                <a:lnTo>
                  <a:pt x="95812" y="119780"/>
                </a:lnTo>
                <a:lnTo>
                  <a:pt x="95729" y="119707"/>
                </a:lnTo>
                <a:lnTo>
                  <a:pt x="91979" y="113117"/>
                </a:lnTo>
                <a:lnTo>
                  <a:pt x="0" y="11311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7" name="Shape 27"/>
          <p:cNvSpPr txBox="1"/>
          <p:nvPr>
            <p:ph type="title"/>
          </p:nvPr>
        </p:nvSpPr>
        <p:spPr>
          <a:xfrm>
            <a:off x="810000" y="2951396"/>
            <a:ext cx="10561418" cy="146880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8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810000" y="5281201"/>
            <a:ext cx="10561418" cy="43395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s-ES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wo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0" y="0"/>
            <a:ext cx="12192000" cy="2185988"/>
          </a:xfrm>
          <a:custGeom>
            <a:pathLst>
              <a:path extrusionOk="0" h="120000" w="12000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4" name="Shape 34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818712" y="2222286"/>
            <a:ext cx="5185873" cy="3638763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6187414" y="2222286"/>
            <a:ext cx="5194583" cy="36387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s-ES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0"/>
            <a:ext cx="12192000" cy="2185988"/>
          </a:xfrm>
          <a:custGeom>
            <a:pathLst>
              <a:path extrusionOk="0" h="120000" w="12000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2" name="Shape 42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814727" y="2174875"/>
            <a:ext cx="5189857" cy="57626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814729" y="2751138"/>
            <a:ext cx="5189855" cy="310991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3" type="body"/>
          </p:nvPr>
        </p:nvSpPr>
        <p:spPr>
          <a:xfrm>
            <a:off x="6187414" y="2174875"/>
            <a:ext cx="5194583" cy="57626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4" type="body"/>
          </p:nvPr>
        </p:nvSpPr>
        <p:spPr>
          <a:xfrm>
            <a:off x="6187414" y="2751138"/>
            <a:ext cx="5194583" cy="3109912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0"/>
            <a:ext cx="12192000" cy="2185988"/>
          </a:xfrm>
          <a:custGeom>
            <a:pathLst>
              <a:path extrusionOk="0" h="120000" w="120000">
                <a:moveTo>
                  <a:pt x="120000" y="0"/>
                </a:moveTo>
                <a:lnTo>
                  <a:pt x="0" y="0"/>
                </a:lnTo>
                <a:lnTo>
                  <a:pt x="0" y="103616"/>
                </a:lnTo>
                <a:lnTo>
                  <a:pt x="19645" y="103616"/>
                </a:lnTo>
                <a:lnTo>
                  <a:pt x="23395" y="119302"/>
                </a:lnTo>
                <a:lnTo>
                  <a:pt x="23395" y="119302"/>
                </a:lnTo>
                <a:lnTo>
                  <a:pt x="23479" y="119477"/>
                </a:lnTo>
                <a:lnTo>
                  <a:pt x="23604" y="119738"/>
                </a:lnTo>
                <a:lnTo>
                  <a:pt x="23729" y="120000"/>
                </a:lnTo>
                <a:lnTo>
                  <a:pt x="23833" y="120000"/>
                </a:lnTo>
                <a:lnTo>
                  <a:pt x="23958" y="120000"/>
                </a:lnTo>
                <a:lnTo>
                  <a:pt x="24062" y="119738"/>
                </a:lnTo>
                <a:lnTo>
                  <a:pt x="24187" y="119477"/>
                </a:lnTo>
                <a:lnTo>
                  <a:pt x="24270" y="119302"/>
                </a:lnTo>
                <a:lnTo>
                  <a:pt x="28020" y="103616"/>
                </a:lnTo>
                <a:lnTo>
                  <a:pt x="120000" y="103616"/>
                </a:lnTo>
                <a:lnTo>
                  <a:pt x="120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2" name="Shape 52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1073150" y="446087"/>
            <a:ext cx="3547532" cy="1814651"/>
          </a:xfrm>
          <a:custGeom>
            <a:pathLst>
              <a:path extrusionOk="0" h="120000" w="120000">
                <a:moveTo>
                  <a:pt x="118439" y="0"/>
                </a:moveTo>
                <a:lnTo>
                  <a:pt x="1560" y="0"/>
                </a:lnTo>
                <a:lnTo>
                  <a:pt x="1560" y="0"/>
                </a:lnTo>
                <a:lnTo>
                  <a:pt x="1205" y="0"/>
                </a:lnTo>
                <a:lnTo>
                  <a:pt x="921" y="207"/>
                </a:lnTo>
                <a:lnTo>
                  <a:pt x="709" y="415"/>
                </a:lnTo>
                <a:lnTo>
                  <a:pt x="425" y="623"/>
                </a:lnTo>
                <a:lnTo>
                  <a:pt x="283" y="1039"/>
                </a:lnTo>
                <a:lnTo>
                  <a:pt x="141" y="1351"/>
                </a:lnTo>
                <a:lnTo>
                  <a:pt x="0" y="1767"/>
                </a:lnTo>
                <a:lnTo>
                  <a:pt x="0" y="2287"/>
                </a:lnTo>
                <a:lnTo>
                  <a:pt x="0" y="107937"/>
                </a:lnTo>
                <a:lnTo>
                  <a:pt x="0" y="107937"/>
                </a:lnTo>
                <a:lnTo>
                  <a:pt x="0" y="108457"/>
                </a:lnTo>
                <a:lnTo>
                  <a:pt x="141" y="108873"/>
                </a:lnTo>
                <a:lnTo>
                  <a:pt x="283" y="109185"/>
                </a:lnTo>
                <a:lnTo>
                  <a:pt x="425" y="109601"/>
                </a:lnTo>
                <a:lnTo>
                  <a:pt x="709" y="109809"/>
                </a:lnTo>
                <a:lnTo>
                  <a:pt x="921" y="110017"/>
                </a:lnTo>
                <a:lnTo>
                  <a:pt x="1205" y="110225"/>
                </a:lnTo>
                <a:lnTo>
                  <a:pt x="1560" y="110225"/>
                </a:lnTo>
                <a:lnTo>
                  <a:pt x="16808" y="110225"/>
                </a:lnTo>
                <a:lnTo>
                  <a:pt x="23049" y="119376"/>
                </a:lnTo>
                <a:lnTo>
                  <a:pt x="23049" y="119376"/>
                </a:lnTo>
                <a:lnTo>
                  <a:pt x="23262" y="119584"/>
                </a:lnTo>
                <a:lnTo>
                  <a:pt x="23546" y="119792"/>
                </a:lnTo>
                <a:lnTo>
                  <a:pt x="23829" y="120000"/>
                </a:lnTo>
                <a:lnTo>
                  <a:pt x="24113" y="120000"/>
                </a:lnTo>
                <a:lnTo>
                  <a:pt x="24397" y="120000"/>
                </a:lnTo>
                <a:lnTo>
                  <a:pt x="24680" y="119792"/>
                </a:lnTo>
                <a:lnTo>
                  <a:pt x="24964" y="119584"/>
                </a:lnTo>
                <a:lnTo>
                  <a:pt x="25177" y="119376"/>
                </a:lnTo>
                <a:lnTo>
                  <a:pt x="31418" y="110225"/>
                </a:lnTo>
                <a:lnTo>
                  <a:pt x="118439" y="110225"/>
                </a:lnTo>
                <a:lnTo>
                  <a:pt x="118439" y="110225"/>
                </a:lnTo>
                <a:lnTo>
                  <a:pt x="118794" y="110225"/>
                </a:lnTo>
                <a:lnTo>
                  <a:pt x="119078" y="110017"/>
                </a:lnTo>
                <a:lnTo>
                  <a:pt x="119290" y="109809"/>
                </a:lnTo>
                <a:lnTo>
                  <a:pt x="119574" y="109601"/>
                </a:lnTo>
                <a:lnTo>
                  <a:pt x="119716" y="109185"/>
                </a:lnTo>
                <a:lnTo>
                  <a:pt x="119858" y="108873"/>
                </a:lnTo>
                <a:lnTo>
                  <a:pt x="120000" y="108457"/>
                </a:lnTo>
                <a:lnTo>
                  <a:pt x="120000" y="107937"/>
                </a:lnTo>
                <a:lnTo>
                  <a:pt x="120000" y="2287"/>
                </a:lnTo>
                <a:lnTo>
                  <a:pt x="120000" y="2287"/>
                </a:lnTo>
                <a:lnTo>
                  <a:pt x="120000" y="1767"/>
                </a:lnTo>
                <a:lnTo>
                  <a:pt x="119858" y="1351"/>
                </a:lnTo>
                <a:lnTo>
                  <a:pt x="119716" y="1039"/>
                </a:lnTo>
                <a:lnTo>
                  <a:pt x="119574" y="623"/>
                </a:lnTo>
                <a:lnTo>
                  <a:pt x="119290" y="415"/>
                </a:lnTo>
                <a:lnTo>
                  <a:pt x="119078" y="207"/>
                </a:lnTo>
                <a:lnTo>
                  <a:pt x="118794" y="0"/>
                </a:lnTo>
                <a:lnTo>
                  <a:pt x="118439" y="0"/>
                </a:lnTo>
                <a:lnTo>
                  <a:pt x="118439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2" name="Shape 62"/>
          <p:cNvSpPr txBox="1"/>
          <p:nvPr>
            <p:ph type="title"/>
          </p:nvPr>
        </p:nvSpPr>
        <p:spPr>
          <a:xfrm>
            <a:off x="1073150" y="446087"/>
            <a:ext cx="3547532" cy="1618395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2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4855632" y="446087"/>
            <a:ext cx="6252633" cy="5414963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x="1073150" y="2260738"/>
            <a:ext cx="3547532" cy="360031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2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814727" y="727522"/>
            <a:ext cx="4852988" cy="1617163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0" i="0" sz="24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0" name="Shape 70"/>
          <p:cNvSpPr/>
          <p:nvPr>
            <p:ph idx="2" type="pic"/>
          </p:nvPr>
        </p:nvSpPr>
        <p:spPr>
          <a:xfrm>
            <a:off x="6098117" y="0"/>
            <a:ext cx="6093883" cy="685800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/>
          <a:lstStyle>
            <a:lvl1pPr indent="-342900" lvl="0" marL="342900" marR="0" rtl="0" algn="ctr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814727" y="2344683"/>
            <a:ext cx="4852988" cy="35163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20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180"/>
              </a:spcBef>
              <a:spcAft>
                <a:spcPts val="600"/>
              </a:spcAft>
              <a:buClr>
                <a:schemeClr val="accen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0" type="dt"/>
          </p:nvPr>
        </p:nvSpPr>
        <p:spPr>
          <a:xfrm>
            <a:off x="3885810" y="6041362"/>
            <a:ext cx="97687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1" type="ftr"/>
          </p:nvPr>
        </p:nvSpPr>
        <p:spPr>
          <a:xfrm>
            <a:off x="590395" y="6041362"/>
            <a:ext cx="32954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2" type="sldNum"/>
          </p:nvPr>
        </p:nvSpPr>
        <p:spPr>
          <a:xfrm>
            <a:off x="4862689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2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EFEFE"/>
              </a:buClr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810000" y="2184400"/>
            <a:ext cx="10563285" cy="3674397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91425" lIns="91425" rIns="91425" tIns="91425"/>
          <a:lstStyle>
            <a:lvl1pPr indent="-228600" lvl="0" marL="342900" marR="0" rtl="0" algn="l">
              <a:spcBef>
                <a:spcPts val="36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184150" lvl="1" marL="742950" marR="0" rtl="0" algn="l">
              <a:spcBef>
                <a:spcPts val="32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139700" lvl="2" marL="1143000" marR="0" rtl="0" algn="l">
              <a:spcBef>
                <a:spcPts val="28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152400" lvl="3" marL="16002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152400" lvl="4" marL="20574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164800" lvl="5" marL="24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158400" lvl="6" marL="28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164700" lvl="7" marL="32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158300" lvl="8" marL="3600000" marR="0" rtl="0" algn="l">
              <a:spcBef>
                <a:spcPts val="24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Noto Sans Symbols"/>
              <a:buChar char="○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x="451514" y="6041362"/>
            <a:ext cx="864431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0" type="dt"/>
          </p:nvPr>
        </p:nvSpPr>
        <p:spPr>
          <a:xfrm>
            <a:off x="9334625" y="6041362"/>
            <a:ext cx="1343705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10678331" y="5915887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s-ES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goformative.com/formatives/uXQStdnwYp68gDsLk/view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https/www.teachingchannel.org/videos/teaching-ells-to-participate-in-discussions-ousd" TargetMode="External"/><Relationship Id="rId4" Type="http://schemas.openxmlformats.org/officeDocument/2006/relationships/hyperlink" Target="http://https/www.teachingchannel.org/videos/participation-protocol-ousd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ctrTitle"/>
          </p:nvPr>
        </p:nvSpPr>
        <p:spPr>
          <a:xfrm>
            <a:off x="810000" y="1449146"/>
            <a:ext cx="10571999" cy="29710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54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salón como comunidad dialógica</a:t>
            </a:r>
          </a:p>
        </p:txBody>
      </p:sp>
      <p:sp>
        <p:nvSpPr>
          <p:cNvPr id="116" name="Shape 116"/>
          <p:cNvSpPr txBox="1"/>
          <p:nvPr>
            <p:ph idx="1" type="subTitle"/>
          </p:nvPr>
        </p:nvSpPr>
        <p:spPr>
          <a:xfrm>
            <a:off x="810000" y="5280846"/>
            <a:ext cx="10571999" cy="43497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es-E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Módulo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type="title"/>
          </p:nvPr>
        </p:nvSpPr>
        <p:spPr>
          <a:xfrm>
            <a:off x="810000" y="2951396"/>
            <a:ext cx="10561418" cy="146880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8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Conversaciones académicas</a:t>
            </a:r>
          </a:p>
        </p:txBody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810000" y="5281201"/>
            <a:ext cx="10561418" cy="43395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Las 5 habilidades esenciales</a:t>
            </a:r>
          </a:p>
        </p:txBody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entury Gothic"/>
              <a:buAutoNum type="arabicPeriod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Elaborar y clarificar</a:t>
            </a:r>
          </a:p>
          <a:p>
            <a:pPr indent="-514350" lvl="0" marL="51435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entury Gothic"/>
              <a:buAutoNum type="arabicPeriod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Apoyar las ideas con ejemplos</a:t>
            </a:r>
          </a:p>
          <a:p>
            <a:pPr indent="-514350" lvl="0" marL="51435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entury Gothic"/>
              <a:buAutoNum type="arabicPeriod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Construir con las ideas de los compañeros</a:t>
            </a:r>
          </a:p>
          <a:p>
            <a:pPr indent="-514350" lvl="0" marL="51435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entury Gothic"/>
              <a:buAutoNum type="arabicPeriod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Parafrasear</a:t>
            </a:r>
          </a:p>
          <a:p>
            <a:pPr indent="-514350" lvl="0" marL="51435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entury Gothic"/>
              <a:buAutoNum type="arabicPeriod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Sintetizar lo más importante de la conversación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type="title"/>
          </p:nvPr>
        </p:nvSpPr>
        <p:spPr>
          <a:xfrm>
            <a:off x="546900" y="-498356"/>
            <a:ext cx="11344010" cy="1980895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32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académicas</a:t>
            </a:r>
          </a:p>
        </p:txBody>
      </p:sp>
      <p:pic>
        <p:nvPicPr>
          <p:cNvPr id="187" name="Shape 18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391" y="0"/>
            <a:ext cx="9746463" cy="6908248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t/>
            </a:r>
            <a:endParaRPr b="1" i="0" sz="4000" u="none" cap="none" strike="noStrike">
              <a:solidFill>
                <a:srgbClr val="FEFEF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3" name="Shape 19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210" y="374007"/>
            <a:ext cx="11404121" cy="6137153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Las 5 habilidades esenciales</a:t>
            </a:r>
          </a:p>
        </p:txBody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Las 5 habilidades se solapan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Las habilidades no surgen naturalmente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 necesario practicarlas en el salón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Resultan más automáticas y naturales con la práctica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Preguntas para clarificar o pedir más información</a:t>
            </a:r>
            <a:r>
              <a:rPr b="1" i="0" lang="es-ES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</a:p>
        </p:txBody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413270" y="2222285"/>
            <a:ext cx="5185873" cy="4264777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¿Puedes decirme más acerca de…?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¿Qué quieres decir con…?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¿Qué te hace pensar que…?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¿Puedes aclararme la parte acerca de…?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¿Puedes ser más específico sobre…?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¿Cómo es eso?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6" name="Shape 206"/>
          <p:cNvSpPr txBox="1"/>
          <p:nvPr>
            <p:ph idx="2" type="body"/>
          </p:nvPr>
        </p:nvSpPr>
        <p:spPr>
          <a:xfrm>
            <a:off x="5745192" y="2535292"/>
            <a:ext cx="6150634" cy="36387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¿Por qué _____________ tiene importancia?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Quisiera saber más acerca de…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¿Qué conexión tiene eso con…?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 pregunto si…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¿Me puedes explicar lo de…?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type="title"/>
          </p:nvPr>
        </p:nvSpPr>
        <p:spPr>
          <a:xfrm>
            <a:off x="517585" y="447187"/>
            <a:ext cx="10864412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Busca a tu “bárbar@” y siéntate con él/ella</a:t>
            </a:r>
          </a:p>
        </p:txBody>
      </p:sp>
      <p:pic>
        <p:nvPicPr>
          <p:cNvPr descr="Related image" id="212" name="Shape 2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5124" y="2180909"/>
            <a:ext cx="5063704" cy="418217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/>
          <p:nvPr>
            <p:ph type="title"/>
          </p:nvPr>
        </p:nvSpPr>
        <p:spPr>
          <a:xfrm>
            <a:off x="612475" y="835376"/>
            <a:ext cx="10864412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entury Gothic"/>
              <a:buNone/>
            </a:pPr>
            <a:r>
              <a:rPr b="1" i="0" lang="es-ES" sz="3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Compartan algo que han hecho o conseguido recientemente y de lo que están orgullosos</a:t>
            </a:r>
            <a:br>
              <a:rPr b="1" i="0" lang="es-ES" sz="3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1" i="1" lang="es-ES" sz="36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(Usen las preguntas para clarificar)</a:t>
            </a:r>
          </a:p>
        </p:txBody>
      </p:sp>
      <p:pic>
        <p:nvPicPr>
          <p:cNvPr descr="Related image" id="218" name="Shape 2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5124" y="2180909"/>
            <a:ext cx="5063704" cy="418217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Preguntas para clarificar o pedir más información </a:t>
            </a:r>
          </a:p>
        </p:txBody>
      </p:sp>
      <p:sp>
        <p:nvSpPr>
          <p:cNvPr id="224" name="Shape 224"/>
          <p:cNvSpPr txBox="1"/>
          <p:nvPr>
            <p:ph idx="1" type="body"/>
          </p:nvPr>
        </p:nvSpPr>
        <p:spPr>
          <a:xfrm>
            <a:off x="413270" y="2222285"/>
            <a:ext cx="5185873" cy="4264777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¿Puedes decirme más acerca de…?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¿Qué quieres decir con…?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¿Qué te hace pensar que…?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¿Puedes aclararme la parte acerca de…?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¿Puedes ser más específico sobre…?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¿Cómo es eso?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5" name="Shape 225"/>
          <p:cNvSpPr txBox="1"/>
          <p:nvPr>
            <p:ph idx="2" type="body"/>
          </p:nvPr>
        </p:nvSpPr>
        <p:spPr>
          <a:xfrm>
            <a:off x="5745192" y="2535292"/>
            <a:ext cx="6150634" cy="363876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¿Por qué _____________ tiene importancia?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Quisiera saber más acerca de…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¿Qué conexión tiene eso con…?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 pregunto si…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¿Me puedes explicar lo de…?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type="title"/>
          </p:nvPr>
        </p:nvSpPr>
        <p:spPr>
          <a:xfrm>
            <a:off x="1103525" y="327112"/>
            <a:ext cx="10572000" cy="97050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Apoyar ideas con ejemplos</a:t>
            </a:r>
          </a:p>
        </p:txBody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810000" y="1808218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Del </a:t>
            </a:r>
            <a:r>
              <a:rPr b="0" i="0" lang="es-ES" sz="2800" u="sng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Texto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</a:t>
            </a:r>
            <a:r>
              <a:rPr b="0" i="0" lang="es-ES" sz="2800" u="sng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Otros Textos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Del </a:t>
            </a:r>
            <a:r>
              <a:rPr b="0" i="0" lang="es-ES" sz="2800" u="sng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Mundo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</a:t>
            </a:r>
            <a:r>
              <a:rPr b="0" i="0" lang="es-ES" sz="2800" u="sng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propia experiencia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2" name="Shape 232"/>
          <p:cNvSpPr txBox="1"/>
          <p:nvPr/>
        </p:nvSpPr>
        <p:spPr>
          <a:xfrm>
            <a:off x="879894" y="4848044"/>
            <a:ext cx="8678174" cy="584774"/>
          </a:xfrm>
          <a:prstGeom prst="rect">
            <a:avLst/>
          </a:prstGeom>
          <a:solidFill>
            <a:srgbClr val="82FFF7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s-ES" sz="32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Atención: El orden es importante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P.R.E.: Diálogo común en el salón (=IRE)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1" i="0" lang="es-E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</a:t>
            </a:r>
            <a:r>
              <a:rPr b="0" i="0" lang="es-E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regunta</a:t>
            </a:r>
          </a:p>
          <a:p>
            <a:pPr indent="-342900" lvl="0" marL="342900" marR="0" rtl="0" algn="l"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1" i="0" lang="es-E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</a:t>
            </a:r>
            <a:r>
              <a:rPr b="0" i="0" lang="es-E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espuesta</a:t>
            </a:r>
          </a:p>
          <a:p>
            <a:pPr indent="-342900" lvl="0" marL="342900" marR="0" rtl="0" algn="l"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1" i="0" lang="es-E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</a:t>
            </a:r>
            <a:r>
              <a:rPr b="0" i="0" lang="es-E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valuación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Ejemplos </a:t>
            </a:r>
            <a:r>
              <a:rPr b="1" i="0" lang="es-ES" sz="4000" u="sng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del texto</a:t>
            </a:r>
          </a:p>
        </p:txBody>
      </p:sp>
      <p:sp>
        <p:nvSpPr>
          <p:cNvPr id="238" name="Shape 238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primer lugar donde buscar ejemplos es el texto.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Marcos de oraciones:</a:t>
            </a:r>
          </a:p>
          <a:p>
            <a:pPr indent="-285750" lvl="1" marL="74295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Basado en el texto (el artículo, la historia, etc.)…</a:t>
            </a:r>
          </a:p>
          <a:p>
            <a:pPr indent="-285750" lvl="1" marL="74295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texto explica que…</a:t>
            </a:r>
          </a:p>
          <a:p>
            <a:pPr indent="-285750" lvl="1" marL="74295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autor afirma que...</a:t>
            </a:r>
          </a:p>
          <a:p>
            <a:pPr indent="-285750" lvl="1" marL="74295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autor menciona que…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Ejemplos </a:t>
            </a:r>
            <a:r>
              <a:rPr b="1" i="0" lang="es-ES" sz="4000" u="sng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otros textos</a:t>
            </a:r>
          </a:p>
        </p:txBody>
      </p:sp>
      <p:sp>
        <p:nvSpPr>
          <p:cNvPr id="244" name="Shape 244"/>
          <p:cNvSpPr txBox="1"/>
          <p:nvPr>
            <p:ph idx="1" type="body"/>
          </p:nvPr>
        </p:nvSpPr>
        <p:spPr>
          <a:xfrm>
            <a:off x="827424" y="1696075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Los alumnos pueden dar ejemplos de otros textos que hayan leído en la escuela o fuera (Programas de television, películas, internet, etc.)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Ejemplos del Mundo</a:t>
            </a:r>
          </a:p>
        </p:txBody>
      </p:sp>
      <p:sp>
        <p:nvSpPr>
          <p:cNvPr id="250" name="Shape 250"/>
          <p:cNvSpPr txBox="1"/>
          <p:nvPr>
            <p:ph idx="1" type="body"/>
          </p:nvPr>
        </p:nvSpPr>
        <p:spPr>
          <a:xfrm>
            <a:off x="810000" y="1851350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 objetivo de la escuela - conectar lo aprendido en la escuela con el Mundo, cómo funcionan las cosas y cómo la gente se comporta.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Ejemplos de </a:t>
            </a:r>
            <a:r>
              <a:rPr b="1" i="0" lang="es-ES" sz="4000" u="sng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 experiencia propia</a:t>
            </a:r>
          </a:p>
        </p:txBody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Establecer una conexión personal ayuda a comprender major y recordar el tema.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Sin embargo, hay el peligro de divagar y perder de vista el tema, por eso hay que seguir refiriéndose al texto.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 practicamos en Goformative.com</a:t>
            </a:r>
          </a:p>
        </p:txBody>
      </p:sp>
      <p:sp>
        <p:nvSpPr>
          <p:cNvPr id="262" name="Shape 262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Entren como Guest Student con el código: </a:t>
            </a:r>
            <a:r>
              <a:rPr b="1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VZQJTH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1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 </a:t>
            </a:r>
            <a:r>
              <a:rPr b="1" i="0" lang="es-ES" sz="2800" u="sng" cap="none" strike="noStrike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/>
              </a:rPr>
              <a:t>https://goformative.com/formatives/uXQStdnwYp68gDsLk/view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/>
          <p:nvPr>
            <p:ph type="title"/>
          </p:nvPr>
        </p:nvSpPr>
        <p:spPr>
          <a:xfrm>
            <a:off x="809999" y="447187"/>
            <a:ext cx="10921925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Construir con las ideas de los compañeros</a:t>
            </a:r>
          </a:p>
        </p:txBody>
      </p:sp>
      <p:sp>
        <p:nvSpPr>
          <p:cNvPr id="268" name="Shape 268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Muchas veces los estudiantes (y los adultos) se limitan a la primera idea que surge. 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Hay siempre diferentes perspectivas, soluciones y opinions que se deben considerar.There are many perspectives, solutions and opinions.</a:t>
            </a:r>
          </a:p>
          <a:p>
            <a:pPr indent="-342900" lvl="0" marL="342900" marR="0" rtl="0" algn="l">
              <a:spcBef>
                <a:spcPts val="11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Muy a menudo recibimos de otros excelentes ideas.</a:t>
            </a:r>
          </a:p>
          <a:p>
            <a:pPr indent="-342900" lvl="0" marL="342900" marR="0" rtl="0" algn="l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/>
          <p:nvPr>
            <p:ph type="title"/>
          </p:nvPr>
        </p:nvSpPr>
        <p:spPr>
          <a:xfrm>
            <a:off x="809999" y="447187"/>
            <a:ext cx="10758022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Construir con las ideas de los compañeros</a:t>
            </a:r>
          </a:p>
        </p:txBody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818712" y="2222288"/>
            <a:ext cx="10554574" cy="150432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 importante animar a los estudiantes a que tengan una mentalidad de colaboración, no de competición.</a:t>
            </a:r>
          </a:p>
        </p:txBody>
      </p:sp>
      <p:pic>
        <p:nvPicPr>
          <p:cNvPr descr="https://lh3.googleusercontent.com/QY1C7_aYTbe3YRPK9xaqIw4tH-008TOhsLWFHNKZgW7LXrvIz0vj8vULeWRswIQQbhW0JE2_MBIEAHd1IFSdZxy37ZUyEDEfWHFRhS8uOWKjeSo-Du9SgRAEXbV1rMtJhOLjSVS7fsA" id="275" name="Shape 2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3560" y="3476525"/>
            <a:ext cx="3562350" cy="305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Conversaciones académicas en acción</a:t>
            </a:r>
          </a:p>
        </p:txBody>
      </p:sp>
      <p:sp>
        <p:nvSpPr>
          <p:cNvPr id="281" name="Shape 281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2" name="Shape 282">
            <a:hlinkClick r:id="rId3"/>
          </p:cNvPr>
          <p:cNvSpPr/>
          <p:nvPr/>
        </p:nvSpPr>
        <p:spPr>
          <a:xfrm>
            <a:off x="2251493" y="2890539"/>
            <a:ext cx="1733909" cy="750497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0522" y="37000"/>
                </a:moveTo>
                <a:lnTo>
                  <a:pt x="40522" y="54812"/>
                </a:lnTo>
                <a:lnTo>
                  <a:pt x="43146" y="54812"/>
                </a:lnTo>
                <a:lnTo>
                  <a:pt x="43958" y="52779"/>
                </a:lnTo>
                <a:lnTo>
                  <a:pt x="44715" y="52779"/>
                </a:lnTo>
                <a:lnTo>
                  <a:pt x="44715" y="79966"/>
                </a:lnTo>
                <a:lnTo>
                  <a:pt x="71199" y="79966"/>
                </a:lnTo>
                <a:lnTo>
                  <a:pt x="71199" y="70591"/>
                </a:lnTo>
                <a:lnTo>
                  <a:pt x="75392" y="70591"/>
                </a:lnTo>
                <a:lnTo>
                  <a:pt x="77665" y="75750"/>
                </a:lnTo>
                <a:lnTo>
                  <a:pt x="79477" y="75750"/>
                </a:lnTo>
                <a:lnTo>
                  <a:pt x="79477" y="42625"/>
                </a:lnTo>
                <a:lnTo>
                  <a:pt x="77665" y="42625"/>
                </a:lnTo>
                <a:lnTo>
                  <a:pt x="76096" y="46216"/>
                </a:lnTo>
                <a:lnTo>
                  <a:pt x="71199" y="46216"/>
                </a:lnTo>
                <a:lnTo>
                  <a:pt x="71199" y="42625"/>
                </a:lnTo>
                <a:lnTo>
                  <a:pt x="69657" y="38875"/>
                </a:lnTo>
                <a:lnTo>
                  <a:pt x="43958" y="38875"/>
                </a:lnTo>
                <a:lnTo>
                  <a:pt x="43146" y="37000"/>
                </a:lnTo>
                <a:close/>
              </a:path>
              <a:path extrusionOk="0" fill="darken" h="120000" w="120000">
                <a:moveTo>
                  <a:pt x="40522" y="37000"/>
                </a:moveTo>
                <a:lnTo>
                  <a:pt x="40522" y="54812"/>
                </a:lnTo>
                <a:lnTo>
                  <a:pt x="43146" y="54812"/>
                </a:lnTo>
                <a:lnTo>
                  <a:pt x="43958" y="52779"/>
                </a:lnTo>
                <a:lnTo>
                  <a:pt x="44715" y="52779"/>
                </a:lnTo>
                <a:lnTo>
                  <a:pt x="44715" y="79966"/>
                </a:lnTo>
                <a:lnTo>
                  <a:pt x="71199" y="79966"/>
                </a:lnTo>
                <a:lnTo>
                  <a:pt x="71199" y="70591"/>
                </a:lnTo>
                <a:lnTo>
                  <a:pt x="75392" y="70591"/>
                </a:lnTo>
                <a:lnTo>
                  <a:pt x="77665" y="75750"/>
                </a:lnTo>
                <a:lnTo>
                  <a:pt x="79477" y="75750"/>
                </a:lnTo>
                <a:lnTo>
                  <a:pt x="79477" y="42625"/>
                </a:lnTo>
                <a:lnTo>
                  <a:pt x="77665" y="42625"/>
                </a:lnTo>
                <a:lnTo>
                  <a:pt x="76096" y="46216"/>
                </a:lnTo>
                <a:lnTo>
                  <a:pt x="71199" y="46216"/>
                </a:lnTo>
                <a:lnTo>
                  <a:pt x="71199" y="42625"/>
                </a:lnTo>
                <a:lnTo>
                  <a:pt x="69657" y="38875"/>
                </a:lnTo>
                <a:lnTo>
                  <a:pt x="43958" y="38875"/>
                </a:lnTo>
                <a:lnTo>
                  <a:pt x="43146" y="37000"/>
                </a:lnTo>
                <a:close/>
              </a:path>
              <a:path extrusionOk="0" fill="none" h="120000" w="120000">
                <a:moveTo>
                  <a:pt x="40522" y="37000"/>
                </a:moveTo>
                <a:lnTo>
                  <a:pt x="43146" y="37000"/>
                </a:lnTo>
                <a:lnTo>
                  <a:pt x="43958" y="38875"/>
                </a:lnTo>
                <a:lnTo>
                  <a:pt x="69657" y="38875"/>
                </a:lnTo>
                <a:lnTo>
                  <a:pt x="71199" y="42625"/>
                </a:lnTo>
                <a:lnTo>
                  <a:pt x="71199" y="46216"/>
                </a:lnTo>
                <a:lnTo>
                  <a:pt x="76096" y="46216"/>
                </a:lnTo>
                <a:lnTo>
                  <a:pt x="77665" y="42625"/>
                </a:lnTo>
                <a:lnTo>
                  <a:pt x="79477" y="42625"/>
                </a:lnTo>
                <a:lnTo>
                  <a:pt x="79477" y="75750"/>
                </a:lnTo>
                <a:lnTo>
                  <a:pt x="77665" y="75750"/>
                </a:lnTo>
                <a:lnTo>
                  <a:pt x="75392" y="70591"/>
                </a:lnTo>
                <a:lnTo>
                  <a:pt x="71199" y="70591"/>
                </a:lnTo>
                <a:lnTo>
                  <a:pt x="71199" y="79966"/>
                </a:lnTo>
                <a:lnTo>
                  <a:pt x="44715" y="79966"/>
                </a:lnTo>
                <a:lnTo>
                  <a:pt x="44715" y="52779"/>
                </a:lnTo>
                <a:lnTo>
                  <a:pt x="43958" y="52779"/>
                </a:lnTo>
                <a:lnTo>
                  <a:pt x="43146" y="54812"/>
                </a:lnTo>
                <a:lnTo>
                  <a:pt x="40522" y="54812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15875">
            <a:solidFill>
              <a:srgbClr val="009088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3" name="Shape 283">
            <a:hlinkClick r:id="rId4"/>
          </p:cNvPr>
          <p:cNvSpPr/>
          <p:nvPr/>
        </p:nvSpPr>
        <p:spPr>
          <a:xfrm>
            <a:off x="6952890" y="2890539"/>
            <a:ext cx="1879177" cy="869888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39169" y="36999"/>
                </a:moveTo>
                <a:lnTo>
                  <a:pt x="39169" y="54812"/>
                </a:lnTo>
                <a:lnTo>
                  <a:pt x="41975" y="54812"/>
                </a:lnTo>
                <a:lnTo>
                  <a:pt x="42843" y="52779"/>
                </a:lnTo>
                <a:lnTo>
                  <a:pt x="43653" y="52779"/>
                </a:lnTo>
                <a:lnTo>
                  <a:pt x="43653" y="79966"/>
                </a:lnTo>
                <a:lnTo>
                  <a:pt x="71977" y="79966"/>
                </a:lnTo>
                <a:lnTo>
                  <a:pt x="71977" y="70591"/>
                </a:lnTo>
                <a:lnTo>
                  <a:pt x="76462" y="70591"/>
                </a:lnTo>
                <a:lnTo>
                  <a:pt x="78892" y="75750"/>
                </a:lnTo>
                <a:lnTo>
                  <a:pt x="80830" y="75750"/>
                </a:lnTo>
                <a:lnTo>
                  <a:pt x="80830" y="42625"/>
                </a:lnTo>
                <a:lnTo>
                  <a:pt x="78892" y="42625"/>
                </a:lnTo>
                <a:lnTo>
                  <a:pt x="77214" y="46216"/>
                </a:lnTo>
                <a:lnTo>
                  <a:pt x="71977" y="46216"/>
                </a:lnTo>
                <a:lnTo>
                  <a:pt x="71977" y="42625"/>
                </a:lnTo>
                <a:lnTo>
                  <a:pt x="70328" y="38875"/>
                </a:lnTo>
                <a:lnTo>
                  <a:pt x="42843" y="38875"/>
                </a:lnTo>
                <a:lnTo>
                  <a:pt x="41975" y="36999"/>
                </a:lnTo>
                <a:close/>
              </a:path>
              <a:path extrusionOk="0" fill="darken" h="120000" w="120000">
                <a:moveTo>
                  <a:pt x="39169" y="36999"/>
                </a:moveTo>
                <a:lnTo>
                  <a:pt x="39169" y="54812"/>
                </a:lnTo>
                <a:lnTo>
                  <a:pt x="41975" y="54812"/>
                </a:lnTo>
                <a:lnTo>
                  <a:pt x="42843" y="52779"/>
                </a:lnTo>
                <a:lnTo>
                  <a:pt x="43653" y="52779"/>
                </a:lnTo>
                <a:lnTo>
                  <a:pt x="43653" y="79966"/>
                </a:lnTo>
                <a:lnTo>
                  <a:pt x="71977" y="79966"/>
                </a:lnTo>
                <a:lnTo>
                  <a:pt x="71977" y="70591"/>
                </a:lnTo>
                <a:lnTo>
                  <a:pt x="76462" y="70591"/>
                </a:lnTo>
                <a:lnTo>
                  <a:pt x="78892" y="75750"/>
                </a:lnTo>
                <a:lnTo>
                  <a:pt x="80830" y="75750"/>
                </a:lnTo>
                <a:lnTo>
                  <a:pt x="80830" y="42625"/>
                </a:lnTo>
                <a:lnTo>
                  <a:pt x="78892" y="42625"/>
                </a:lnTo>
                <a:lnTo>
                  <a:pt x="77214" y="46216"/>
                </a:lnTo>
                <a:lnTo>
                  <a:pt x="71977" y="46216"/>
                </a:lnTo>
                <a:lnTo>
                  <a:pt x="71977" y="42625"/>
                </a:lnTo>
                <a:lnTo>
                  <a:pt x="70328" y="38875"/>
                </a:lnTo>
                <a:lnTo>
                  <a:pt x="42843" y="38875"/>
                </a:lnTo>
                <a:lnTo>
                  <a:pt x="41975" y="36999"/>
                </a:lnTo>
                <a:close/>
              </a:path>
              <a:path extrusionOk="0" fill="none" h="120000" w="120000">
                <a:moveTo>
                  <a:pt x="39169" y="36999"/>
                </a:moveTo>
                <a:lnTo>
                  <a:pt x="41975" y="36999"/>
                </a:lnTo>
                <a:lnTo>
                  <a:pt x="42843" y="38875"/>
                </a:lnTo>
                <a:lnTo>
                  <a:pt x="70328" y="38875"/>
                </a:lnTo>
                <a:lnTo>
                  <a:pt x="71977" y="42625"/>
                </a:lnTo>
                <a:lnTo>
                  <a:pt x="71977" y="46216"/>
                </a:lnTo>
                <a:lnTo>
                  <a:pt x="77214" y="46216"/>
                </a:lnTo>
                <a:lnTo>
                  <a:pt x="78892" y="42625"/>
                </a:lnTo>
                <a:lnTo>
                  <a:pt x="80830" y="42625"/>
                </a:lnTo>
                <a:lnTo>
                  <a:pt x="80830" y="75750"/>
                </a:lnTo>
                <a:lnTo>
                  <a:pt x="78892" y="75750"/>
                </a:lnTo>
                <a:lnTo>
                  <a:pt x="76462" y="70591"/>
                </a:lnTo>
                <a:lnTo>
                  <a:pt x="71977" y="70591"/>
                </a:lnTo>
                <a:lnTo>
                  <a:pt x="71977" y="79966"/>
                </a:lnTo>
                <a:lnTo>
                  <a:pt x="43653" y="79966"/>
                </a:lnTo>
                <a:lnTo>
                  <a:pt x="43653" y="52779"/>
                </a:lnTo>
                <a:lnTo>
                  <a:pt x="42843" y="52779"/>
                </a:lnTo>
                <a:lnTo>
                  <a:pt x="41975" y="54812"/>
                </a:lnTo>
                <a:lnTo>
                  <a:pt x="39169" y="54812"/>
                </a:lnTo>
                <a:close/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cap="rnd" cmpd="sng" w="15875">
            <a:solidFill>
              <a:srgbClr val="009088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/>
          <p:nvPr>
            <p:ph type="ctrTitle"/>
          </p:nvPr>
        </p:nvSpPr>
        <p:spPr>
          <a:xfrm>
            <a:off x="810000" y="1449146"/>
            <a:ext cx="10571999" cy="29710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313131"/>
              </a:buClr>
              <a:buSzPct val="25000"/>
              <a:buFont typeface="Century Gothic"/>
              <a:buNone/>
            </a:pPr>
            <a:r>
              <a:rPr b="1" i="0" lang="es-ES" sz="5400" u="none" cap="none" strike="noStrike">
                <a:solidFill>
                  <a:srgbClr val="31313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Diseñar actividades interpersonales</a:t>
            </a:r>
          </a:p>
        </p:txBody>
      </p:sp>
      <p:sp>
        <p:nvSpPr>
          <p:cNvPr id="289" name="Shape 289"/>
          <p:cNvSpPr txBox="1"/>
          <p:nvPr>
            <p:ph idx="1" type="subTitle"/>
          </p:nvPr>
        </p:nvSpPr>
        <p:spPr>
          <a:xfrm>
            <a:off x="810000" y="5280846"/>
            <a:ext cx="10571999" cy="434974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Consideraciones al planear</a:t>
            </a:r>
          </a:p>
        </p:txBody>
      </p:sp>
      <p:sp>
        <p:nvSpPr>
          <p:cNvPr id="295" name="Shape 295"/>
          <p:cNvSpPr txBox="1"/>
          <p:nvPr>
            <p:ph idx="1" type="body"/>
          </p:nvPr>
        </p:nvSpPr>
        <p:spPr>
          <a:xfrm>
            <a:off x="810000" y="2515584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AutoNum type="arabicPeriod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Recordar que la actividad está en función de los objetivos de la lección.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AutoNum type="arabicPeriod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Buscar un contexto que resulte interesante para los estudiantes, siempre en relación con el tema de la unidad o lección.</a:t>
            </a:r>
          </a:p>
          <a:p>
            <a:pPr indent="-342900" lvl="0" marL="34290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AutoNum type="arabicPeriod"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Considerar qué necesitarán los estudiantes para llevar a cabo la actividad:</a:t>
            </a:r>
          </a:p>
          <a:p>
            <a:pPr indent="0" lvl="0" marL="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a) Funciones lingüísticas; b) Vocabulario; c) Estructuras gramaticales; d) Estrategias de comunicación; e) Conocimientos culturales.</a:t>
            </a:r>
          </a:p>
          <a:p>
            <a:pPr indent="0" lvl="0" marL="0" marR="0" rtl="0" algn="l">
              <a:spcBef>
                <a:spcPts val="108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es-E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4. Concebir situaciones que den lugar a lenguaje espontáneo, no un guión pre-escrito.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P.R.R: Diálogo comunicativo (=IRF)</a:t>
            </a:r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Pregunta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Respuesta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Reacción que hace continuar el intercambio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Desarrollemos la práctica</a:t>
            </a:r>
          </a:p>
        </p:txBody>
      </p:sp>
      <p:sp>
        <p:nvSpPr>
          <p:cNvPr id="301" name="Shape 301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Formemos grupos de 3 según la clase que enseñamos o sobre la que preferimos enfocarnos.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Elijan uno de los temas para unidades.</a:t>
            </a:r>
          </a:p>
          <a:p>
            <a:pPr indent="-342900" lvl="0" marL="342900" marR="0" rtl="0" algn="l">
              <a:spcBef>
                <a:spcPts val="124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b="0" i="0" lang="es-E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Planeen una actividad interpersonal siguiendo la planilla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b="1" i="0" lang="es-ES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Ping-pong de las preguntas</a:t>
            </a:r>
          </a:p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818712" y="2222286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Noto Sans Symbols"/>
              <a:buNone/>
            </a:pPr>
            <a:r>
              <a:rPr lang="es-ES" sz="3000"/>
              <a:t>Formen grupos 3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Noto Sans Symbols"/>
              <a:buNone/>
            </a:pPr>
            <a:r>
              <a:rPr lang="es-ES" sz="3000"/>
              <a:t>Asignense</a:t>
            </a:r>
            <a:r>
              <a:rPr lang="es-ES" sz="3000"/>
              <a:t> letras a cada persona en el grupo: A, B o C.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Noto Sans Symbols"/>
              <a:buNone/>
            </a:pPr>
            <a:r>
              <a:rPr lang="es-ES" sz="3000"/>
              <a:t>Jugarán partidos en parejas; la tercera persona será el árbitro.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type="title"/>
          </p:nvPr>
        </p:nvSpPr>
        <p:spPr>
          <a:xfrm>
            <a:off x="810000" y="447187"/>
            <a:ext cx="10572000" cy="970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>
                <a:solidFill>
                  <a:srgbClr val="000000"/>
                </a:solidFill>
              </a:rPr>
              <a:t>Guía de puntuación</a:t>
            </a:r>
          </a:p>
        </p:txBody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818712" y="2222286"/>
            <a:ext cx="10554600" cy="3636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4475" y="1547725"/>
            <a:ext cx="8178900" cy="5340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x="810000" y="447187"/>
            <a:ext cx="10572000" cy="970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>
                <a:solidFill>
                  <a:srgbClr val="000000"/>
                </a:solidFill>
              </a:rPr>
              <a:t>Modelo</a:t>
            </a:r>
          </a:p>
        </p:txBody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71525" y="1715275"/>
            <a:ext cx="10554600" cy="2180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 sz="4800"/>
              <a:t>¿Qué día es hoy?</a:t>
            </a:r>
          </a:p>
        </p:txBody>
      </p:sp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0875" y="1814575"/>
            <a:ext cx="6124150" cy="482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810000" y="447187"/>
            <a:ext cx="10572000" cy="970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>
                <a:solidFill>
                  <a:srgbClr val="000000"/>
                </a:solidFill>
              </a:rPr>
              <a:t>Partido 1: A contra B</a:t>
            </a:r>
          </a:p>
        </p:txBody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418425" y="1795300"/>
            <a:ext cx="4665000" cy="2661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indent="-6985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ES" sz="4800">
                <a:solidFill>
                  <a:srgbClr val="82FFF7"/>
                </a:solidFill>
                <a:latin typeface="Arial"/>
                <a:ea typeface="Arial"/>
                <a:cs typeface="Arial"/>
                <a:sym typeface="Arial"/>
              </a:rPr>
              <a:t>¿Tienes hermanos?</a:t>
            </a:r>
          </a:p>
        </p:txBody>
      </p:sp>
      <p:pic>
        <p:nvPicPr>
          <p:cNvPr id="155" name="Shape 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600" y="1907949"/>
            <a:ext cx="6973400" cy="455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810000" y="447187"/>
            <a:ext cx="10572000" cy="970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>
                <a:solidFill>
                  <a:srgbClr val="000000"/>
                </a:solidFill>
              </a:rPr>
              <a:t>Partido 1: B contra C</a:t>
            </a:r>
          </a:p>
        </p:txBody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418425" y="1795300"/>
            <a:ext cx="4665000" cy="2661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800">
                <a:solidFill>
                  <a:srgbClr val="82FFF7"/>
                </a:solidFill>
                <a:latin typeface="Arial"/>
                <a:ea typeface="Arial"/>
                <a:cs typeface="Arial"/>
                <a:sym typeface="Arial"/>
              </a:rPr>
              <a:t>¿Dónde está la cafetería?</a:t>
            </a:r>
          </a:p>
        </p:txBody>
      </p:sp>
      <p:pic>
        <p:nvPicPr>
          <p:cNvPr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600" y="1907949"/>
            <a:ext cx="6973400" cy="455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810000" y="447187"/>
            <a:ext cx="10572000" cy="970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ES">
                <a:solidFill>
                  <a:srgbClr val="000000"/>
                </a:solidFill>
              </a:rPr>
              <a:t>Partido 1: B contra C</a:t>
            </a:r>
          </a:p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311700" y="2293862"/>
            <a:ext cx="4665000" cy="26610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800">
                <a:solidFill>
                  <a:srgbClr val="82FFF7"/>
                </a:solidFill>
                <a:latin typeface="Arial"/>
                <a:ea typeface="Arial"/>
                <a:cs typeface="Arial"/>
                <a:sym typeface="Arial"/>
              </a:rPr>
              <a:t>¿Qué ropa lleva (elige a alguien en el salón)?</a:t>
            </a:r>
          </a:p>
        </p:txBody>
      </p:sp>
      <p:pic>
        <p:nvPicPr>
          <p:cNvPr id="169" name="Shape 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600" y="1907949"/>
            <a:ext cx="6973400" cy="455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Quotable">
  <a:themeElements>
    <a:clrScheme name="Quotable">
      <a:dk1>
        <a:srgbClr val="000000"/>
      </a:dk1>
      <a:lt1>
        <a:srgbClr val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